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A9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9"/>
  </p:normalViewPr>
  <p:slideViewPr>
    <p:cSldViewPr snapToGrid="0" snapToObjects="1">
      <p:cViewPr varScale="1">
        <p:scale>
          <a:sx n="71" d="100"/>
          <a:sy n="71" d="100"/>
        </p:scale>
        <p:origin x="10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GOBERNACION\consolidado\AA%20GERMAN%20MELENDEZ%20JEFATURA%20JURIDICA\GERMAN%20MELENDEZ%20(2)%20E\2019\informe%20de%20gesti&#243;n%20vigencia%202018\BASE%20DE%20DAT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GOBERNACION\consolidado\AA%20GERMAN%20MELENDEZ%20JEFATURA%20JURIDICA\GERMAN%20MELENDEZ%20(2)%20E\2019\informe%20de%20gesti&#243;n%20vigencia%202018\BASE%20DE%20DATO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737242128121607E-2"/>
          <c:y val="6.0263660633024678E-2"/>
          <c:w val="0.95222584147665579"/>
          <c:h val="0.59895482882747797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'CONSOLIDADO GRAFICA'!$C$1</c:f>
              <c:strCache>
                <c:ptCount val="1"/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'CONSOLIDADO GRAFICA'!$B$2:$B$14</c:f>
              <c:strCache>
                <c:ptCount val="13"/>
                <c:pt idx="0">
                  <c:v> CONSULTORIA</c:v>
                </c:pt>
                <c:pt idx="1">
                  <c:v>CONTRATOS DE ARRIENDO</c:v>
                </c:pt>
                <c:pt idx="2">
                  <c:v>CONTRATOS DE COMPRAVENTA</c:v>
                </c:pt>
                <c:pt idx="3">
                  <c:v>CONTRATOS DE CONSULTORIA</c:v>
                </c:pt>
                <c:pt idx="4">
                  <c:v>CONTRATOS DE INTERVENTORIA </c:v>
                </c:pt>
                <c:pt idx="5">
                  <c:v>CONTRATOS DE OBRA</c:v>
                </c:pt>
                <c:pt idx="6">
                  <c:v>CONTRATOS DE PRESTACION DE SERVICIOS PROFESIONALES</c:v>
                </c:pt>
                <c:pt idx="7">
                  <c:v>CONTRATOS DE SEGUROS</c:v>
                </c:pt>
                <c:pt idx="8">
                  <c:v>CONTRATOS DE SUMINISTROS</c:v>
                </c:pt>
                <c:pt idx="9">
                  <c:v>CONTRATOS INTERADMINISTRATIVOS</c:v>
                </c:pt>
                <c:pt idx="10">
                  <c:v>CONVENIOS INTERADMINISTRATIVOS</c:v>
                </c:pt>
                <c:pt idx="11">
                  <c:v>ENCARGOS FIDUCIARIOS</c:v>
                </c:pt>
                <c:pt idx="12">
                  <c:v>GRAN TOTAL</c:v>
                </c:pt>
              </c:strCache>
            </c:strRef>
          </c:cat>
          <c:val>
            <c:numRef>
              <c:f>'CONSOLIDADO GRAFICA'!$C$2:$C$14</c:f>
              <c:numCache>
                <c:formatCode>General</c:formatCode>
                <c:ptCount val="13"/>
                <c:pt idx="0">
                  <c:v>1</c:v>
                </c:pt>
                <c:pt idx="1">
                  <c:v>1</c:v>
                </c:pt>
                <c:pt idx="2">
                  <c:v>3</c:v>
                </c:pt>
                <c:pt idx="3">
                  <c:v>4</c:v>
                </c:pt>
                <c:pt idx="4">
                  <c:v>21</c:v>
                </c:pt>
                <c:pt idx="5">
                  <c:v>24</c:v>
                </c:pt>
                <c:pt idx="6">
                  <c:v>60</c:v>
                </c:pt>
                <c:pt idx="7">
                  <c:v>4</c:v>
                </c:pt>
                <c:pt idx="8">
                  <c:v>14</c:v>
                </c:pt>
                <c:pt idx="9">
                  <c:v>7</c:v>
                </c:pt>
                <c:pt idx="10">
                  <c:v>762</c:v>
                </c:pt>
                <c:pt idx="11">
                  <c:v>1</c:v>
                </c:pt>
                <c:pt idx="12">
                  <c:v>902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207826608"/>
        <c:axId val="207827168"/>
        <c:axId val="208899424"/>
      </c:bar3DChart>
      <c:catAx>
        <c:axId val="2078266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07827168"/>
        <c:crosses val="autoZero"/>
        <c:auto val="1"/>
        <c:lblAlgn val="ctr"/>
        <c:lblOffset val="100"/>
        <c:noMultiLvlLbl val="0"/>
      </c:catAx>
      <c:valAx>
        <c:axId val="20782716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07826608"/>
        <c:crosses val="autoZero"/>
        <c:crossBetween val="between"/>
      </c:valAx>
      <c:serAx>
        <c:axId val="208899424"/>
        <c:scaling>
          <c:orientation val="minMax"/>
        </c:scaling>
        <c:delete val="1"/>
        <c:axPos val="b"/>
        <c:majorTickMark val="out"/>
        <c:minorTickMark val="none"/>
        <c:tickLblPos val="nextTo"/>
        <c:crossAx val="207827168"/>
        <c:crosses val="autoZero"/>
      </c:serAx>
      <c:dTable>
        <c:showHorzBorder val="1"/>
        <c:showVertBorder val="1"/>
        <c:showOutline val="1"/>
        <c:showKeys val="1"/>
        <c:spPr>
          <a:noFill/>
          <a:ln w="9525">
            <a:solidFill>
              <a:schemeClr val="dk1">
                <a:lumMod val="35000"/>
                <a:lumOff val="6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</c:dTable>
      <c:spPr>
        <a:noFill/>
        <a:ln>
          <a:gradFill>
            <a:gsLst>
              <a:gs pos="10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9444444444444393E-2"/>
                  <c:y val="-0.245370370370370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3.3333333333333284E-2"/>
                  <c:y val="-0.23611111111111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8.3334426946631672E-3"/>
                  <c:y val="-0.1666666666666666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13888888888888878"/>
                  <c:y val="-6.0185185185185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'CONSOLIDADO GRAFICA'!$B$25:$B$28</c:f>
              <c:strCache>
                <c:ptCount val="4"/>
                <c:pt idx="0">
                  <c:v>CONTRATACIÓN CONSORCIOS</c:v>
                </c:pt>
                <c:pt idx="1">
                  <c:v>CONTRATACIÓN UNIONES TEMPORALES</c:v>
                </c:pt>
                <c:pt idx="2">
                  <c:v>CONTRATISTAS</c:v>
                </c:pt>
                <c:pt idx="3">
                  <c:v>GRAN TOTAL</c:v>
                </c:pt>
              </c:strCache>
            </c:strRef>
          </c:cat>
          <c:val>
            <c:numRef>
              <c:f>'CONSOLIDADO GRAFICA'!$C$25:$C$28</c:f>
              <c:numCache>
                <c:formatCode>General</c:formatCode>
                <c:ptCount val="4"/>
                <c:pt idx="0">
                  <c:v>30</c:v>
                </c:pt>
                <c:pt idx="1">
                  <c:v>27</c:v>
                </c:pt>
                <c:pt idx="2">
                  <c:v>3</c:v>
                </c:pt>
                <c:pt idx="3">
                  <c:v>60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07829968"/>
        <c:axId val="207830528"/>
        <c:axId val="0"/>
      </c:bar3DChart>
      <c:catAx>
        <c:axId val="207829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07830528"/>
        <c:crosses val="autoZero"/>
        <c:auto val="1"/>
        <c:lblAlgn val="ctr"/>
        <c:lblOffset val="100"/>
        <c:noMultiLvlLbl val="0"/>
      </c:catAx>
      <c:valAx>
        <c:axId val="207830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07829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3EAAE-75A5-8E40-AACB-646B3B774D80}" type="datetimeFigureOut">
              <a:rPr lang="es-ES" smtClean="0"/>
              <a:t>29/01/2019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E318-6B86-CD40-9849-8F9FAF26F4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1818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3EAAE-75A5-8E40-AACB-646B3B774D80}" type="datetimeFigureOut">
              <a:rPr lang="es-ES" smtClean="0"/>
              <a:t>29/01/2019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E318-6B86-CD40-9849-8F9FAF26F4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6849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3EAAE-75A5-8E40-AACB-646B3B774D80}" type="datetimeFigureOut">
              <a:rPr lang="es-ES" smtClean="0"/>
              <a:t>29/01/2019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E318-6B86-CD40-9849-8F9FAF26F4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2772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3EAAE-75A5-8E40-AACB-646B3B774D80}" type="datetimeFigureOut">
              <a:rPr lang="es-ES" smtClean="0"/>
              <a:t>29/01/2019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E318-6B86-CD40-9849-8F9FAF26F4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1385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3EAAE-75A5-8E40-AACB-646B3B774D80}" type="datetimeFigureOut">
              <a:rPr lang="es-ES" smtClean="0"/>
              <a:t>29/01/2019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E318-6B86-CD40-9849-8F9FAF26F4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373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3EAAE-75A5-8E40-AACB-646B3B774D80}" type="datetimeFigureOut">
              <a:rPr lang="es-ES" smtClean="0"/>
              <a:t>29/01/2019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E318-6B86-CD40-9849-8F9FAF26F4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4483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3EAAE-75A5-8E40-AACB-646B3B774D80}" type="datetimeFigureOut">
              <a:rPr lang="es-ES" smtClean="0"/>
              <a:t>29/01/2019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E318-6B86-CD40-9849-8F9FAF26F4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403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3EAAE-75A5-8E40-AACB-646B3B774D80}" type="datetimeFigureOut">
              <a:rPr lang="es-ES" smtClean="0"/>
              <a:t>29/01/2019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E318-6B86-CD40-9849-8F9FAF26F4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9688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3EAAE-75A5-8E40-AACB-646B3B774D80}" type="datetimeFigureOut">
              <a:rPr lang="es-ES" smtClean="0"/>
              <a:t>29/01/2019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E318-6B86-CD40-9849-8F9FAF26F4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1038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3EAAE-75A5-8E40-AACB-646B3B774D80}" type="datetimeFigureOut">
              <a:rPr lang="es-ES" smtClean="0"/>
              <a:t>29/01/2019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E318-6B86-CD40-9849-8F9FAF26F4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5304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3EAAE-75A5-8E40-AACB-646B3B774D80}" type="datetimeFigureOut">
              <a:rPr lang="es-ES" smtClean="0"/>
              <a:t>29/01/2019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E318-6B86-CD40-9849-8F9FAF26F4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6969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3EAAE-75A5-8E40-AACB-646B3B774D80}" type="datetimeFigureOut">
              <a:rPr lang="es-ES" smtClean="0"/>
              <a:t>29/01/2019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EE318-6B86-CD40-9849-8F9FAF26F4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4119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1083252" y="4745119"/>
            <a:ext cx="70567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chemeClr val="tx2">
                    <a:lumMod val="75000"/>
                  </a:schemeClr>
                </a:solidFill>
                <a:latin typeface="Verdana"/>
                <a:cs typeface="Verdana"/>
              </a:rPr>
              <a:t>INFORME DE GESTIÓN PUBLICACIONES</a:t>
            </a:r>
          </a:p>
          <a:p>
            <a:pPr algn="ctr"/>
            <a:r>
              <a:rPr lang="es-ES" sz="2400" b="1" dirty="0" smtClean="0">
                <a:solidFill>
                  <a:schemeClr val="tx2">
                    <a:lumMod val="75000"/>
                  </a:schemeClr>
                </a:solidFill>
                <a:latin typeface="Verdana"/>
                <a:cs typeface="Verdana"/>
              </a:rPr>
              <a:t> CONTRATACIÓN VIGENCIA 2018</a:t>
            </a:r>
            <a:endParaRPr lang="es-ES" sz="2400" b="1" dirty="0">
              <a:solidFill>
                <a:schemeClr val="tx2">
                  <a:lumMod val="75000"/>
                </a:schemeClr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470557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7268963"/>
              </p:ext>
            </p:extLst>
          </p:nvPr>
        </p:nvGraphicFramePr>
        <p:xfrm>
          <a:off x="108642" y="1213164"/>
          <a:ext cx="8935770" cy="4399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2544024" y="325925"/>
            <a:ext cx="4227968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dirty="0" smtClean="0"/>
              <a:t>CONSOLIDADO CONTRATACIÓN VIGENCIA 2018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47486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544024" y="325925"/>
            <a:ext cx="4227968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dirty="0" smtClean="0"/>
              <a:t>CONSOLIDADO REPORTE ANTE CÁMARA DE COMERCIO VIGENCIA 2018</a:t>
            </a:r>
            <a:endParaRPr lang="es-CO" dirty="0"/>
          </a:p>
        </p:txBody>
      </p:sp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9837153"/>
              </p:ext>
            </p:extLst>
          </p:nvPr>
        </p:nvGraphicFramePr>
        <p:xfrm>
          <a:off x="1077362" y="1466661"/>
          <a:ext cx="7523430" cy="39110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20791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544024" y="325925"/>
            <a:ext cx="4227968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dirty="0" smtClean="0"/>
              <a:t>CONSOLIDADO REPORTES A ENTES DE CONTROL 2018</a:t>
            </a:r>
            <a:endParaRPr lang="es-CO" dirty="0"/>
          </a:p>
        </p:txBody>
      </p:sp>
      <p:sp>
        <p:nvSpPr>
          <p:cNvPr id="3" name="CuadroTexto 2"/>
          <p:cNvSpPr txBox="1"/>
          <p:nvPr/>
        </p:nvSpPr>
        <p:spPr>
          <a:xfrm>
            <a:off x="1457608" y="1783533"/>
            <a:ext cx="6781045" cy="35394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CO" sz="3200" dirty="0" smtClean="0"/>
              <a:t>CÁMARA DE COMERCIO</a:t>
            </a:r>
          </a:p>
          <a:p>
            <a:pPr algn="ctr"/>
            <a:endParaRPr lang="es-CO" sz="3200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CO" sz="3200" dirty="0" smtClean="0"/>
              <a:t>SECOP I</a:t>
            </a:r>
          </a:p>
          <a:p>
            <a:pPr algn="ctr"/>
            <a:endParaRPr lang="es-CO" sz="3200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CO" sz="3200" dirty="0" smtClean="0"/>
              <a:t>SIA OBSERVA</a:t>
            </a:r>
          </a:p>
          <a:p>
            <a:pPr algn="ctr"/>
            <a:endParaRPr lang="es-CO" sz="3200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CO" sz="3200" dirty="0" smtClean="0"/>
              <a:t>SIA CONTRALORIA</a:t>
            </a:r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3098381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4860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36</Words>
  <Application>Microsoft Office PowerPoint</Application>
  <PresentationFormat>Presentación en pantalla (4:3)</PresentationFormat>
  <Paragraphs>12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Luis Carlos Hoyos Castro</dc:creator>
  <cp:lastModifiedBy>German Alirio Melendez Campos</cp:lastModifiedBy>
  <cp:revision>17</cp:revision>
  <dcterms:created xsi:type="dcterms:W3CDTF">2016-05-25T21:54:10Z</dcterms:created>
  <dcterms:modified xsi:type="dcterms:W3CDTF">2019-01-29T20:40:05Z</dcterms:modified>
</cp:coreProperties>
</file>